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7ab052c3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7ab052c3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7ab052c3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7ab052c3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7ab052c32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7ab052c3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7ab052c3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7ab052c3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7ab052c3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7ab052c3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7ab052c3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7ab052c3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7ab052c3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7ab052c3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7ab052c3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7ab052c3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7ab052c3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7ab052c3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7ab052c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7ab052c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Purchase Modeling using Clickstream Data and Markov Chains</a:t>
            </a:r>
            <a:endParaRPr/>
          </a:p>
        </p:txBody>
      </p:sp>
      <p:sp>
        <p:nvSpPr>
          <p:cNvPr id="73" name="Google Shape;73;p13"/>
          <p:cNvSpPr txBox="1"/>
          <p:nvPr>
            <p:ph idx="1" type="subTitle"/>
          </p:nvPr>
        </p:nvSpPr>
        <p:spPr>
          <a:xfrm>
            <a:off x="2371717" y="3756950"/>
            <a:ext cx="6331500" cy="1241700"/>
          </a:xfrm>
          <a:prstGeom prst="rect">
            <a:avLst/>
          </a:prstGeom>
        </p:spPr>
        <p:txBody>
          <a:bodyPr anchorCtr="0" anchor="b" bIns="91425" lIns="91425" spcFirstLastPara="1" rIns="91425" wrap="square" tIns="91425">
            <a:noAutofit/>
          </a:bodyPr>
          <a:lstStyle/>
          <a:p>
            <a:pPr indent="0" lvl="0" marL="0" rtl="0" algn="l">
              <a:lnSpc>
                <a:spcPct val="90000"/>
              </a:lnSpc>
              <a:spcBef>
                <a:spcPts val="1000"/>
              </a:spcBef>
              <a:spcAft>
                <a:spcPts val="0"/>
              </a:spcAft>
              <a:buNone/>
            </a:pPr>
            <a:r>
              <a:rPr lang="en" sz="2400">
                <a:latin typeface="Calibri"/>
                <a:ea typeface="Calibri"/>
                <a:cs typeface="Calibri"/>
                <a:sym typeface="Calibri"/>
              </a:rPr>
              <a:t>Gennadiy Beyderman</a:t>
            </a:r>
            <a:endParaRPr sz="2400">
              <a:latin typeface="Calibri"/>
              <a:ea typeface="Calibri"/>
              <a:cs typeface="Calibri"/>
              <a:sym typeface="Calibri"/>
            </a:endParaRPr>
          </a:p>
          <a:p>
            <a:pPr indent="0" lvl="0" marL="0" rtl="0" algn="l">
              <a:lnSpc>
                <a:spcPct val="90000"/>
              </a:lnSpc>
              <a:spcBef>
                <a:spcPts val="1000"/>
              </a:spcBef>
              <a:spcAft>
                <a:spcPts val="0"/>
              </a:spcAft>
              <a:buClr>
                <a:schemeClr val="dk2"/>
              </a:buClr>
              <a:buSzPts val="2400"/>
              <a:buFont typeface="Arial"/>
              <a:buNone/>
            </a:pPr>
            <a:r>
              <a:rPr lang="en" sz="2400">
                <a:latin typeface="Calibri"/>
                <a:ea typeface="Calibri"/>
                <a:cs typeface="Calibri"/>
                <a:sym typeface="Calibri"/>
              </a:rPr>
              <a:t>EN.625.664.82.FA20 Computational Statistics </a:t>
            </a:r>
            <a:endParaRPr sz="2400">
              <a:latin typeface="Calibri"/>
              <a:ea typeface="Calibri"/>
              <a:cs typeface="Calibri"/>
              <a:sym typeface="Calibri"/>
            </a:endParaRPr>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135900" y="161550"/>
            <a:ext cx="42729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Simplified States for 7 days:</a:t>
            </a:r>
            <a:endParaRPr/>
          </a:p>
        </p:txBody>
      </p:sp>
      <p:sp>
        <p:nvSpPr>
          <p:cNvPr id="132" name="Google Shape;132;p22"/>
          <p:cNvSpPr txBox="1"/>
          <p:nvPr>
            <p:ph idx="1" type="subTitle"/>
          </p:nvPr>
        </p:nvSpPr>
        <p:spPr>
          <a:xfrm>
            <a:off x="175100" y="1523275"/>
            <a:ext cx="3682500" cy="3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/home </a:t>
            </a:r>
            <a:endParaRPr sz="1800"/>
          </a:p>
          <a:p>
            <a:pPr indent="0" lvl="0" marL="0" rtl="0" algn="l">
              <a:spcBef>
                <a:spcPts val="0"/>
              </a:spcBef>
              <a:spcAft>
                <a:spcPts val="0"/>
              </a:spcAft>
              <a:buNone/>
            </a:pPr>
            <a:r>
              <a:rPr lang="en" sz="1800"/>
              <a:t>25% page scroll</a:t>
            </a:r>
            <a:endParaRPr sz="1800"/>
          </a:p>
          <a:p>
            <a:pPr indent="0" lvl="0" marL="0" rtl="0" algn="l">
              <a:spcBef>
                <a:spcPts val="0"/>
              </a:spcBef>
              <a:spcAft>
                <a:spcPts val="0"/>
              </a:spcAft>
              <a:buNone/>
            </a:pPr>
            <a:r>
              <a:rPr lang="en" sz="1800"/>
              <a:t>50% page scroll</a:t>
            </a:r>
            <a:endParaRPr sz="1800"/>
          </a:p>
          <a:p>
            <a:pPr indent="0" lvl="0" marL="0" rtl="0" algn="l">
              <a:spcBef>
                <a:spcPts val="0"/>
              </a:spcBef>
              <a:spcAft>
                <a:spcPts val="0"/>
              </a:spcAft>
              <a:buNone/>
            </a:pPr>
            <a:r>
              <a:rPr lang="en" sz="1800"/>
              <a:t>75% page scroll</a:t>
            </a:r>
            <a:endParaRPr sz="1800"/>
          </a:p>
          <a:p>
            <a:pPr indent="0" lvl="0" marL="0" rtl="0" algn="l">
              <a:spcBef>
                <a:spcPts val="0"/>
              </a:spcBef>
              <a:spcAft>
                <a:spcPts val="0"/>
              </a:spcAft>
              <a:buNone/>
            </a:pPr>
            <a:r>
              <a:rPr lang="en" sz="1800"/>
              <a:t>100% page scroll</a:t>
            </a:r>
            <a:endParaRPr sz="1800"/>
          </a:p>
          <a:p>
            <a:pPr indent="0" lvl="0" marL="0" rtl="0" algn="l">
              <a:spcBef>
                <a:spcPts val="0"/>
              </a:spcBef>
              <a:spcAft>
                <a:spcPts val="0"/>
              </a:spcAft>
              <a:buNone/>
            </a:pPr>
            <a:r>
              <a:rPr lang="en" sz="1800"/>
              <a:t>2 Product Detail pages</a:t>
            </a:r>
            <a:endParaRPr sz="1800"/>
          </a:p>
          <a:p>
            <a:pPr indent="0" lvl="0" marL="0" rtl="0" algn="l">
              <a:spcBef>
                <a:spcPts val="0"/>
              </a:spcBef>
              <a:spcAft>
                <a:spcPts val="0"/>
              </a:spcAft>
              <a:buNone/>
            </a:pPr>
            <a:r>
              <a:rPr lang="en" sz="1800"/>
              <a:t>2 </a:t>
            </a:r>
            <a:r>
              <a:rPr lang="en" sz="1800"/>
              <a:t>Product </a:t>
            </a:r>
            <a:r>
              <a:rPr lang="en" sz="1800"/>
              <a:t>Checkout pages </a:t>
            </a:r>
            <a:endParaRPr sz="1800"/>
          </a:p>
          <a:p>
            <a:pPr indent="0" lvl="0" marL="0" rtl="0" algn="l">
              <a:spcBef>
                <a:spcPts val="0"/>
              </a:spcBef>
              <a:spcAft>
                <a:spcPts val="0"/>
              </a:spcAft>
              <a:buNone/>
            </a:pPr>
            <a:r>
              <a:rPr lang="en" sz="1800"/>
              <a:t>Purchase (Buy) </a:t>
            </a:r>
            <a:endParaRPr sz="1800"/>
          </a:p>
          <a:p>
            <a:pPr indent="0" lvl="0" marL="0" rtl="0" algn="l">
              <a:spcBef>
                <a:spcPts val="0"/>
              </a:spcBef>
              <a:spcAft>
                <a:spcPts val="0"/>
              </a:spcAft>
              <a:buNone/>
            </a:pPr>
            <a:r>
              <a:rPr lang="en" sz="1800"/>
              <a:t>Leave without Buying (Defer)</a:t>
            </a:r>
            <a:endParaRPr sz="1800"/>
          </a:p>
        </p:txBody>
      </p:sp>
      <p:pic>
        <p:nvPicPr>
          <p:cNvPr id="133" name="Google Shape;133;p22"/>
          <p:cNvPicPr preferRelativeResize="0"/>
          <p:nvPr/>
        </p:nvPicPr>
        <p:blipFill>
          <a:blip r:embed="rId3">
            <a:alphaModFix/>
          </a:blip>
          <a:stretch>
            <a:fillRect/>
          </a:stretch>
        </p:blipFill>
        <p:spPr>
          <a:xfrm>
            <a:off x="3295050" y="1523275"/>
            <a:ext cx="5848949" cy="3369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97950" y="-571125"/>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7 Day Snapshot</a:t>
            </a:r>
            <a:endParaRPr/>
          </a:p>
        </p:txBody>
      </p:sp>
      <p:pic>
        <p:nvPicPr>
          <p:cNvPr id="139" name="Google Shape;139;p23"/>
          <p:cNvPicPr preferRelativeResize="0"/>
          <p:nvPr/>
        </p:nvPicPr>
        <p:blipFill>
          <a:blip r:embed="rId3">
            <a:alphaModFix/>
          </a:blip>
          <a:stretch>
            <a:fillRect/>
          </a:stretch>
        </p:blipFill>
        <p:spPr>
          <a:xfrm>
            <a:off x="163800" y="868825"/>
            <a:ext cx="8839200" cy="1345851"/>
          </a:xfrm>
          <a:prstGeom prst="rect">
            <a:avLst/>
          </a:prstGeom>
          <a:noFill/>
          <a:ln>
            <a:noFill/>
          </a:ln>
        </p:spPr>
      </p:pic>
      <p:sp>
        <p:nvSpPr>
          <p:cNvPr id="140" name="Google Shape;140;p23"/>
          <p:cNvSpPr txBox="1"/>
          <p:nvPr>
            <p:ph idx="1" type="subTitle"/>
          </p:nvPr>
        </p:nvSpPr>
        <p:spPr>
          <a:xfrm>
            <a:off x="175200" y="2377100"/>
            <a:ext cx="8816400" cy="2124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79 visitors (42%, home) left the site without proceeding to scroll even 25% down the page (025 had 138 visits). We lost almost 30% of further visits between 75% scroll and the bottom (96 to 74).</a:t>
            </a:r>
            <a:endParaRPr sz="1600"/>
          </a:p>
          <a:p>
            <a:pPr indent="-330200" lvl="0" marL="457200" rtl="0" algn="l">
              <a:spcBef>
                <a:spcPts val="0"/>
              </a:spcBef>
              <a:spcAft>
                <a:spcPts val="0"/>
              </a:spcAft>
              <a:buSzPts val="1600"/>
              <a:buChar char="●"/>
            </a:pPr>
            <a:r>
              <a:rPr lang="en" sz="1600"/>
              <a:t>Very few chose to learn more about the 2 escape room products (bridge of embers, dance of the bear)</a:t>
            </a:r>
            <a:endParaRPr sz="1600"/>
          </a:p>
          <a:p>
            <a:pPr indent="-330200" lvl="0" marL="457200" rtl="0" algn="l">
              <a:spcBef>
                <a:spcPts val="0"/>
              </a:spcBef>
              <a:spcAft>
                <a:spcPts val="0"/>
              </a:spcAft>
              <a:buSzPts val="1600"/>
              <a:buChar char="●"/>
            </a:pPr>
            <a:r>
              <a:rPr lang="en" sz="1600"/>
              <a:t>resova (the booking page) registered 88 hits (47% of all the 187 observations)</a:t>
            </a:r>
            <a:endParaRPr sz="1600"/>
          </a:p>
          <a:p>
            <a:pPr indent="-330200" lvl="0" marL="457200" rtl="0" algn="l">
              <a:spcBef>
                <a:spcPts val="0"/>
              </a:spcBef>
              <a:spcAft>
                <a:spcPts val="0"/>
              </a:spcAft>
              <a:buSzPts val="1600"/>
              <a:buChar char="●"/>
            </a:pPr>
            <a:r>
              <a:rPr lang="en" sz="1600"/>
              <a:t>Individual conversion pages (resovaitemview5 and resovaitemview8) registered 36 and 29 visits</a:t>
            </a:r>
            <a:endParaRPr sz="1600"/>
          </a:p>
          <a:p>
            <a:pPr indent="-330200" lvl="0" marL="457200" rtl="0" algn="l">
              <a:spcBef>
                <a:spcPts val="0"/>
              </a:spcBef>
              <a:spcAft>
                <a:spcPts val="0"/>
              </a:spcAft>
              <a:buSzPts val="1600"/>
              <a:buChar char="●"/>
            </a:pPr>
            <a:r>
              <a:rPr lang="en" sz="1600"/>
              <a:t>17 Buy visits were actually the visitors that started the Checkout process.</a:t>
            </a:r>
            <a:endParaRPr sz="1600"/>
          </a:p>
          <a:p>
            <a:pPr indent="-330200" lvl="0" marL="457200" rtl="0" algn="l">
              <a:spcBef>
                <a:spcPts val="0"/>
              </a:spcBef>
              <a:spcAft>
                <a:spcPts val="0"/>
              </a:spcAft>
              <a:buSzPts val="1600"/>
              <a:buChar char="●"/>
            </a:pPr>
            <a:r>
              <a:rPr lang="en" sz="1600"/>
              <a:t>170 chose not to Buy -  hence we call them ‘Defer’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4"/>
          <p:cNvSpPr txBox="1"/>
          <p:nvPr>
            <p:ph idx="1" type="body"/>
          </p:nvPr>
        </p:nvSpPr>
        <p:spPr>
          <a:xfrm>
            <a:off x="775000" y="316525"/>
            <a:ext cx="7515600" cy="8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sz="2200">
              <a:solidFill>
                <a:srgbClr val="000000"/>
              </a:solidFill>
            </a:endParaRPr>
          </a:p>
          <a:p>
            <a:pPr indent="0" lvl="0" marL="0" rtl="0" algn="ctr">
              <a:spcBef>
                <a:spcPts val="1600"/>
              </a:spcBef>
              <a:spcAft>
                <a:spcPts val="0"/>
              </a:spcAft>
              <a:buClr>
                <a:schemeClr val="dk2"/>
              </a:buClr>
              <a:buSzPts val="1100"/>
              <a:buFont typeface="Arial"/>
              <a:buNone/>
            </a:pPr>
            <a:r>
              <a:rPr b="1" lang="en" sz="2600">
                <a:solidFill>
                  <a:schemeClr val="dk1"/>
                </a:solidFill>
              </a:rPr>
              <a:t>Fitting a Markov Chain to the clickstream data in R produces a </a:t>
            </a:r>
            <a:r>
              <a:rPr b="1" lang="en" sz="2600">
                <a:solidFill>
                  <a:schemeClr val="dk1"/>
                </a:solidFill>
              </a:rPr>
              <a:t>Transitional Probabilities Matrix</a:t>
            </a:r>
            <a:r>
              <a:rPr b="1" lang="en" sz="2600">
                <a:solidFill>
                  <a:schemeClr val="dk1"/>
                </a:solidFill>
              </a:rPr>
              <a:t>:</a:t>
            </a:r>
            <a:endParaRPr b="1" sz="2600">
              <a:solidFill>
                <a:schemeClr val="dk1"/>
              </a:solidFill>
            </a:endParaRPr>
          </a:p>
          <a:p>
            <a:pPr indent="0" lvl="0" marL="0" rtl="0" algn="l">
              <a:spcBef>
                <a:spcPts val="1600"/>
              </a:spcBef>
              <a:spcAft>
                <a:spcPts val="1600"/>
              </a:spcAft>
              <a:buClr>
                <a:schemeClr val="dk2"/>
              </a:buClr>
              <a:buSzPts val="1100"/>
              <a:buFont typeface="Arial"/>
              <a:buNone/>
            </a:pPr>
            <a:r>
              <a:t/>
            </a:r>
            <a:endParaRPr sz="1800">
              <a:solidFill>
                <a:srgbClr val="000000"/>
              </a:solidFill>
            </a:endParaRPr>
          </a:p>
        </p:txBody>
      </p:sp>
      <p:pic>
        <p:nvPicPr>
          <p:cNvPr id="146" name="Google Shape;146;p24"/>
          <p:cNvPicPr preferRelativeResize="0"/>
          <p:nvPr/>
        </p:nvPicPr>
        <p:blipFill>
          <a:blip r:embed="rId3">
            <a:alphaModFix/>
          </a:blip>
          <a:stretch>
            <a:fillRect/>
          </a:stretch>
        </p:blipFill>
        <p:spPr>
          <a:xfrm>
            <a:off x="418875" y="1363900"/>
            <a:ext cx="8306250" cy="329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1694650" y="123450"/>
            <a:ext cx="5989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dk1"/>
                </a:solidFill>
              </a:rPr>
              <a:t>Visualizing the Transition Matrix</a:t>
            </a:r>
            <a:endParaRPr sz="3000">
              <a:solidFill>
                <a:schemeClr val="dk1"/>
              </a:solidFill>
            </a:endParaRPr>
          </a:p>
        </p:txBody>
      </p:sp>
      <p:pic>
        <p:nvPicPr>
          <p:cNvPr id="152" name="Google Shape;152;p25"/>
          <p:cNvPicPr preferRelativeResize="0"/>
          <p:nvPr/>
        </p:nvPicPr>
        <p:blipFill>
          <a:blip r:embed="rId3">
            <a:alphaModFix/>
          </a:blip>
          <a:stretch>
            <a:fillRect/>
          </a:stretch>
        </p:blipFill>
        <p:spPr>
          <a:xfrm>
            <a:off x="1841625" y="789475"/>
            <a:ext cx="4796425" cy="4354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163800" y="-551525"/>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Goodness of Fit</a:t>
            </a:r>
            <a:endParaRPr/>
          </a:p>
        </p:txBody>
      </p:sp>
      <p:sp>
        <p:nvSpPr>
          <p:cNvPr id="158" name="Google Shape;158;p26"/>
          <p:cNvSpPr txBox="1"/>
          <p:nvPr>
            <p:ph idx="1" type="subTitle"/>
          </p:nvPr>
        </p:nvSpPr>
        <p:spPr>
          <a:xfrm>
            <a:off x="163800" y="672400"/>
            <a:ext cx="4215600" cy="1238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600"/>
              <a:t>fitMarkovChain() computes the </a:t>
            </a:r>
            <a:r>
              <a:rPr b="1" lang="en" sz="1600"/>
              <a:t>log-likelihood</a:t>
            </a:r>
            <a:r>
              <a:rPr lang="en" sz="1600"/>
              <a:t> of a ‘MarkovChain’ object based on the m×m transition frequency matrices F</a:t>
            </a:r>
            <a:r>
              <a:rPr lang="en" sz="1300"/>
              <a:t>i</a:t>
            </a:r>
            <a:r>
              <a:rPr lang="en" sz="1600"/>
              <a:t> : </a:t>
            </a:r>
            <a:endParaRPr sz="1600"/>
          </a:p>
        </p:txBody>
      </p:sp>
      <p:pic>
        <p:nvPicPr>
          <p:cNvPr id="159" name="Google Shape;159;p26"/>
          <p:cNvPicPr preferRelativeResize="0"/>
          <p:nvPr/>
        </p:nvPicPr>
        <p:blipFill>
          <a:blip r:embed="rId3">
            <a:alphaModFix/>
          </a:blip>
          <a:stretch>
            <a:fillRect/>
          </a:stretch>
        </p:blipFill>
        <p:spPr>
          <a:xfrm>
            <a:off x="5215213" y="848025"/>
            <a:ext cx="3190875" cy="1019175"/>
          </a:xfrm>
          <a:prstGeom prst="rect">
            <a:avLst/>
          </a:prstGeom>
          <a:noFill/>
          <a:ln>
            <a:noFill/>
          </a:ln>
        </p:spPr>
      </p:pic>
      <p:pic>
        <p:nvPicPr>
          <p:cNvPr id="160" name="Google Shape;160;p26"/>
          <p:cNvPicPr preferRelativeResize="0"/>
          <p:nvPr/>
        </p:nvPicPr>
        <p:blipFill>
          <a:blip r:embed="rId4">
            <a:alphaModFix/>
          </a:blip>
          <a:stretch>
            <a:fillRect/>
          </a:stretch>
        </p:blipFill>
        <p:spPr>
          <a:xfrm>
            <a:off x="3213425" y="2309725"/>
            <a:ext cx="5685599" cy="1848725"/>
          </a:xfrm>
          <a:prstGeom prst="rect">
            <a:avLst/>
          </a:prstGeom>
          <a:noFill/>
          <a:ln>
            <a:noFill/>
          </a:ln>
        </p:spPr>
      </p:pic>
      <p:cxnSp>
        <p:nvCxnSpPr>
          <p:cNvPr id="161" name="Google Shape;161;p26"/>
          <p:cNvCxnSpPr/>
          <p:nvPr/>
        </p:nvCxnSpPr>
        <p:spPr>
          <a:xfrm flipH="1" rot="10800000">
            <a:off x="2664725" y="2919450"/>
            <a:ext cx="548700" cy="99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26"/>
          <p:cNvCxnSpPr/>
          <p:nvPr/>
        </p:nvCxnSpPr>
        <p:spPr>
          <a:xfrm flipH="1" rot="10800000">
            <a:off x="2645225" y="3977525"/>
            <a:ext cx="587700" cy="9900"/>
          </a:xfrm>
          <a:prstGeom prst="straightConnector1">
            <a:avLst/>
          </a:prstGeom>
          <a:noFill/>
          <a:ln cap="flat" cmpd="sng" w="9525">
            <a:solidFill>
              <a:schemeClr val="dk2"/>
            </a:solidFill>
            <a:prstDash val="solid"/>
            <a:round/>
            <a:headEnd len="med" w="med" type="none"/>
            <a:tailEnd len="med" w="med" type="triangle"/>
          </a:ln>
        </p:spPr>
      </p:cxnSp>
      <p:sp>
        <p:nvSpPr>
          <p:cNvPr id="163" name="Google Shape;163;p26"/>
          <p:cNvSpPr txBox="1"/>
          <p:nvPr>
            <p:ph idx="1" type="subTitle"/>
          </p:nvPr>
        </p:nvSpPr>
        <p:spPr>
          <a:xfrm>
            <a:off x="-90925" y="2805000"/>
            <a:ext cx="2808900" cy="1238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600">
                <a:solidFill>
                  <a:srgbClr val="FF0000"/>
                </a:solidFill>
              </a:rPr>
              <a:t>Slightly higher LL for order= 2, suggests a better model. Yet, AIC there is higher - it should be lower if order=2 is truly a better fit!</a:t>
            </a:r>
            <a:endParaRPr sz="160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249000" y="163675"/>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Using the Model</a:t>
            </a:r>
            <a:endParaRPr/>
          </a:p>
          <a:p>
            <a:pPr indent="0" lvl="0" marL="0" rtl="0" algn="ctr">
              <a:spcBef>
                <a:spcPts val="0"/>
              </a:spcBef>
              <a:spcAft>
                <a:spcPts val="0"/>
              </a:spcAft>
              <a:buNone/>
            </a:pPr>
            <a:r>
              <a:rPr lang="en"/>
              <a:t>For Prediction</a:t>
            </a:r>
            <a:endParaRPr/>
          </a:p>
        </p:txBody>
      </p:sp>
      <p:sp>
        <p:nvSpPr>
          <p:cNvPr id="169" name="Google Shape;169;p27"/>
          <p:cNvSpPr txBox="1"/>
          <p:nvPr>
            <p:ph idx="1" type="subTitle"/>
          </p:nvPr>
        </p:nvSpPr>
        <p:spPr>
          <a:xfrm>
            <a:off x="78600" y="1481875"/>
            <a:ext cx="4215600" cy="1238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600"/>
              <a:t>We are interested in those clicks just before a final decision (buy or defer). Each clickstream hence has an </a:t>
            </a:r>
            <a:r>
              <a:rPr b="1" lang="en" sz="1600"/>
              <a:t>absorbing state</a:t>
            </a:r>
            <a:r>
              <a:rPr lang="en" sz="1600"/>
              <a:t> which is either "Buy" or "Defer". If we know the probability B that our clickstreams will be absorbed in any of the possible absorbing states, we can use this information to more accurately predict the next click.</a:t>
            </a:r>
            <a:endParaRPr sz="1600"/>
          </a:p>
        </p:txBody>
      </p:sp>
      <p:pic>
        <p:nvPicPr>
          <p:cNvPr id="170" name="Google Shape;170;p27"/>
          <p:cNvPicPr preferRelativeResize="0"/>
          <p:nvPr/>
        </p:nvPicPr>
        <p:blipFill>
          <a:blip r:embed="rId3">
            <a:alphaModFix/>
          </a:blip>
          <a:stretch>
            <a:fillRect/>
          </a:stretch>
        </p:blipFill>
        <p:spPr>
          <a:xfrm>
            <a:off x="5413750" y="2072650"/>
            <a:ext cx="3028950" cy="91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249000" y="163675"/>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Using the Model</a:t>
            </a:r>
            <a:endParaRPr/>
          </a:p>
          <a:p>
            <a:pPr indent="0" lvl="0" marL="0" rtl="0" algn="ctr">
              <a:spcBef>
                <a:spcPts val="0"/>
              </a:spcBef>
              <a:spcAft>
                <a:spcPts val="0"/>
              </a:spcAft>
              <a:buNone/>
            </a:pPr>
            <a:r>
              <a:rPr lang="en"/>
              <a:t>For Prediction</a:t>
            </a:r>
            <a:endParaRPr/>
          </a:p>
        </p:txBody>
      </p:sp>
      <p:sp>
        <p:nvSpPr>
          <p:cNvPr id="176" name="Google Shape;176;p28"/>
          <p:cNvSpPr txBox="1"/>
          <p:nvPr/>
        </p:nvSpPr>
        <p:spPr>
          <a:xfrm>
            <a:off x="-235150" y="1739788"/>
            <a:ext cx="4738800" cy="914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Lato"/>
                <a:ea typeface="Lato"/>
                <a:cs typeface="Lato"/>
                <a:sym typeface="Lato"/>
              </a:rPr>
              <a:t>A ‘Pattern’ object is a (part) of a clickstream described by a sequence of clicks and optionally a probability of occurrence and a vector of absorbing probabilities. To predict the next click of a given ‘Pattern’ object based on a given MarkovChain-object, we use the predict() function as follows: </a:t>
            </a:r>
            <a:endParaRPr/>
          </a:p>
        </p:txBody>
      </p:sp>
      <p:pic>
        <p:nvPicPr>
          <p:cNvPr id="177" name="Google Shape;177;p28"/>
          <p:cNvPicPr preferRelativeResize="0"/>
          <p:nvPr/>
        </p:nvPicPr>
        <p:blipFill>
          <a:blip r:embed="rId3">
            <a:alphaModFix/>
          </a:blip>
          <a:stretch>
            <a:fillRect/>
          </a:stretch>
        </p:blipFill>
        <p:spPr>
          <a:xfrm>
            <a:off x="4572000" y="503975"/>
            <a:ext cx="4617725" cy="977900"/>
          </a:xfrm>
          <a:prstGeom prst="rect">
            <a:avLst/>
          </a:prstGeom>
          <a:noFill/>
          <a:ln>
            <a:noFill/>
          </a:ln>
        </p:spPr>
      </p:pic>
      <p:sp>
        <p:nvSpPr>
          <p:cNvPr id="178" name="Google Shape;178;p28"/>
          <p:cNvSpPr txBox="1"/>
          <p:nvPr/>
        </p:nvSpPr>
        <p:spPr>
          <a:xfrm>
            <a:off x="4036425" y="0"/>
            <a:ext cx="5107500" cy="914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chemeClr val="lt1"/>
                </a:solidFill>
                <a:latin typeface="Lato"/>
                <a:ea typeface="Lato"/>
                <a:cs typeface="Lato"/>
                <a:sym typeface="Lato"/>
              </a:rPr>
              <a:t>If a user starts with the clickstream 025 and  05, the user will click on 075 next with </a:t>
            </a:r>
            <a:r>
              <a:rPr lang="en" sz="1200">
                <a:solidFill>
                  <a:schemeClr val="lt1"/>
                </a:solidFill>
                <a:latin typeface="Lato"/>
                <a:ea typeface="Lato"/>
                <a:cs typeface="Lato"/>
                <a:sym typeface="Lato"/>
              </a:rPr>
              <a:t>78.15% </a:t>
            </a:r>
            <a:r>
              <a:rPr lang="en" sz="1200">
                <a:solidFill>
                  <a:schemeClr val="lt1"/>
                </a:solidFill>
                <a:latin typeface="Lato"/>
                <a:ea typeface="Lato"/>
                <a:cs typeface="Lato"/>
                <a:sym typeface="Lato"/>
              </a:rPr>
              <a:t>probability: </a:t>
            </a:r>
            <a:endParaRPr sz="1000">
              <a:solidFill>
                <a:schemeClr val="lt1"/>
              </a:solidFill>
            </a:endParaRPr>
          </a:p>
        </p:txBody>
      </p:sp>
      <p:sp>
        <p:nvSpPr>
          <p:cNvPr id="179" name="Google Shape;179;p28"/>
          <p:cNvSpPr txBox="1"/>
          <p:nvPr/>
        </p:nvSpPr>
        <p:spPr>
          <a:xfrm>
            <a:off x="4036425" y="1608375"/>
            <a:ext cx="4738800" cy="914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chemeClr val="lt1"/>
                </a:solidFill>
                <a:latin typeface="Lato"/>
                <a:ea typeface="Lato"/>
                <a:cs typeface="Lato"/>
                <a:sym typeface="Lato"/>
              </a:rPr>
              <a:t>If a user starts with the clickstream “resova” - the booking page, we can predict the next two clicks: resovaitemsview5 and 05. </a:t>
            </a:r>
            <a:endParaRPr sz="1000">
              <a:solidFill>
                <a:schemeClr val="lt1"/>
              </a:solidFill>
            </a:endParaRPr>
          </a:p>
        </p:txBody>
      </p:sp>
      <p:pic>
        <p:nvPicPr>
          <p:cNvPr id="180" name="Google Shape;180;p28"/>
          <p:cNvPicPr preferRelativeResize="0"/>
          <p:nvPr/>
        </p:nvPicPr>
        <p:blipFill>
          <a:blip r:embed="rId4">
            <a:alphaModFix/>
          </a:blip>
          <a:stretch>
            <a:fillRect/>
          </a:stretch>
        </p:blipFill>
        <p:spPr>
          <a:xfrm>
            <a:off x="4578525" y="2292963"/>
            <a:ext cx="4571924" cy="619125"/>
          </a:xfrm>
          <a:prstGeom prst="rect">
            <a:avLst/>
          </a:prstGeom>
          <a:noFill/>
          <a:ln>
            <a:noFill/>
          </a:ln>
        </p:spPr>
      </p:pic>
      <p:sp>
        <p:nvSpPr>
          <p:cNvPr id="181" name="Google Shape;181;p28"/>
          <p:cNvSpPr txBox="1"/>
          <p:nvPr/>
        </p:nvSpPr>
        <p:spPr>
          <a:xfrm>
            <a:off x="4036425" y="2912100"/>
            <a:ext cx="5038200" cy="978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chemeClr val="lt1"/>
                </a:solidFill>
                <a:latin typeface="Lato"/>
                <a:ea typeface="Lato"/>
                <a:cs typeface="Lato"/>
                <a:sym typeface="Lato"/>
              </a:rPr>
              <a:t>If a user starts with the clickstream resova and resovaitemview5, and has a probability of 20% to convert we can predict the next click: </a:t>
            </a:r>
            <a:r>
              <a:rPr b="1" lang="en" sz="1200">
                <a:solidFill>
                  <a:schemeClr val="lt1"/>
                </a:solidFill>
                <a:latin typeface="Lato"/>
                <a:ea typeface="Lato"/>
                <a:cs typeface="Lato"/>
                <a:sym typeface="Lato"/>
              </a:rPr>
              <a:t>The user has 36.74% probability to go back to the middle of the home page (50% scroll) which will lower his probability to buy down to 5.23%:</a:t>
            </a:r>
            <a:endParaRPr b="1" sz="1000">
              <a:solidFill>
                <a:schemeClr val="lt1"/>
              </a:solidFill>
              <a:latin typeface="Lato"/>
              <a:ea typeface="Lato"/>
              <a:cs typeface="Lato"/>
              <a:sym typeface="Lato"/>
            </a:endParaRPr>
          </a:p>
        </p:txBody>
      </p:sp>
      <p:pic>
        <p:nvPicPr>
          <p:cNvPr id="182" name="Google Shape;182;p28"/>
          <p:cNvPicPr preferRelativeResize="0"/>
          <p:nvPr/>
        </p:nvPicPr>
        <p:blipFill>
          <a:blip r:embed="rId5">
            <a:alphaModFix/>
          </a:blip>
          <a:stretch>
            <a:fillRect/>
          </a:stretch>
        </p:blipFill>
        <p:spPr>
          <a:xfrm>
            <a:off x="4572000" y="3977425"/>
            <a:ext cx="4584974" cy="1166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265500" y="172725"/>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188" name="Google Shape;188;p29"/>
          <p:cNvSpPr txBox="1"/>
          <p:nvPr>
            <p:ph idx="1" type="subTitle"/>
          </p:nvPr>
        </p:nvSpPr>
        <p:spPr>
          <a:xfrm>
            <a:off x="265500" y="154012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Scholz. </a:t>
            </a:r>
            <a:r>
              <a:rPr lang="en"/>
              <a:t>“R Package clickstream: Analyzing Clickstream Data with Markov Chains.” (2016). </a:t>
            </a:r>
            <a:r>
              <a:rPr lang="en"/>
              <a:t>Journal of Statistical Software. October 2016, Volume 74, Issue 4.    </a:t>
            </a:r>
            <a:endParaRPr/>
          </a:p>
        </p:txBody>
      </p:sp>
      <p:sp>
        <p:nvSpPr>
          <p:cNvPr id="189" name="Google Shape;189;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3200"/>
              <a:t>Thank You For Watching and Taking the Class with Me! Much blessing to you and yours!</a:t>
            </a:r>
            <a:endParaRPr b="1"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360550"/>
            <a:ext cx="8289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300">
                <a:solidFill>
                  <a:schemeClr val="dk1"/>
                </a:solidFill>
              </a:rPr>
              <a:t>Science is about solving real problems</a:t>
            </a:r>
            <a:r>
              <a:rPr lang="en" sz="3600">
                <a:solidFill>
                  <a:schemeClr val="dk1"/>
                </a:solidFill>
              </a:rPr>
              <a:t> </a:t>
            </a:r>
            <a:endParaRPr sz="2400"/>
          </a:p>
        </p:txBody>
      </p:sp>
      <p:sp>
        <p:nvSpPr>
          <p:cNvPr id="79" name="Google Shape;79;p14"/>
          <p:cNvSpPr txBox="1"/>
          <p:nvPr>
            <p:ph idx="4294967295" type="title"/>
          </p:nvPr>
        </p:nvSpPr>
        <p:spPr>
          <a:xfrm>
            <a:off x="535775" y="1088350"/>
            <a:ext cx="3934500" cy="357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One of the key questions for a business owner selling products online is, </a:t>
            </a:r>
            <a:r>
              <a:rPr lang="en" sz="1800">
                <a:latin typeface="Lato"/>
                <a:ea typeface="Lato"/>
                <a:cs typeface="Lato"/>
                <a:sym typeface="Lato"/>
              </a:rPr>
              <a:t>How to recognize the web site browsers who will convert to customers? </a:t>
            </a:r>
            <a:endParaRPr sz="1800">
              <a:latin typeface="Lato"/>
              <a:ea typeface="Lato"/>
              <a:cs typeface="Lato"/>
              <a:sym typeface="Lato"/>
            </a:endParaRPr>
          </a:p>
          <a:p>
            <a:pPr indent="0" lvl="0" marL="0" rtl="0" algn="l">
              <a:lnSpc>
                <a:spcPct val="115000"/>
              </a:lnSpc>
              <a:spcBef>
                <a:spcPts val="1600"/>
              </a:spcBef>
              <a:spcAft>
                <a:spcPts val="1600"/>
              </a:spcAft>
              <a:buNone/>
            </a:pPr>
            <a:r>
              <a:rPr b="0" lang="en" sz="1800">
                <a:latin typeface="Lato"/>
                <a:ea typeface="Lato"/>
                <a:cs typeface="Lato"/>
                <a:sym typeface="Lato"/>
              </a:rPr>
              <a:t>As the owner of an escape room in Brooklyn, I am no exception. In what will follow I will try to show how to use a technique we extensively discussed to try to answer this very question!</a:t>
            </a:r>
            <a:endParaRPr b="0" sz="18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4470275" y="2180025"/>
            <a:ext cx="4411248" cy="2481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Imagine having a very nice day and feeling happy, and for some </a:t>
            </a:r>
            <a:r>
              <a:rPr lang="en" sz="3100"/>
              <a:t>unknown </a:t>
            </a:r>
            <a:r>
              <a:rPr lang="en" sz="3100"/>
              <a:t>reason, only possessing the emotional capacity to either be happy or sad. </a:t>
            </a:r>
            <a:endParaRPr sz="3100"/>
          </a:p>
          <a:p>
            <a:pPr indent="0" lvl="0" marL="0" rtl="0" algn="l">
              <a:spcBef>
                <a:spcPts val="0"/>
              </a:spcBef>
              <a:spcAft>
                <a:spcPts val="0"/>
              </a:spcAft>
              <a:buNone/>
            </a:pPr>
            <a:r>
              <a:t/>
            </a:r>
            <a:endParaRPr sz="3100"/>
          </a:p>
          <a:p>
            <a:pPr indent="0" lvl="0" marL="0" rtl="0" algn="l">
              <a:spcBef>
                <a:spcPts val="0"/>
              </a:spcBef>
              <a:spcAft>
                <a:spcPts val="0"/>
              </a:spcAft>
              <a:buNone/>
            </a:pPr>
            <a:r>
              <a:rPr lang="en" sz="3100">
                <a:highlight>
                  <a:srgbClr val="FF0000"/>
                </a:highlight>
              </a:rPr>
              <a:t>Can you predict what your feelings will be tomorrow? </a:t>
            </a:r>
            <a:endParaRPr sz="3100">
              <a:highlight>
                <a:srgbClr val="FF0000"/>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243150" y="671950"/>
            <a:ext cx="8657700" cy="26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200"/>
              <a:t>We know that our feelings tomorrow will be dependent on our feelings today; a function where the input is today’s mood and only today’s mood. Or in other words, a </a:t>
            </a:r>
            <a:r>
              <a:rPr lang="en" sz="3200">
                <a:highlight>
                  <a:srgbClr val="FF0000"/>
                </a:highlight>
              </a:rPr>
              <a:t>Markov chain!</a:t>
            </a:r>
            <a:endParaRPr b="0" sz="3200">
              <a:highlight>
                <a:srgbClr val="FF0000"/>
              </a:highlight>
            </a:endParaRPr>
          </a:p>
        </p:txBody>
      </p:sp>
      <p:pic>
        <p:nvPicPr>
          <p:cNvPr id="91" name="Google Shape;91;p16"/>
          <p:cNvPicPr preferRelativeResize="0"/>
          <p:nvPr/>
        </p:nvPicPr>
        <p:blipFill>
          <a:blip r:embed="rId3">
            <a:alphaModFix/>
          </a:blip>
          <a:stretch>
            <a:fillRect/>
          </a:stretch>
        </p:blipFill>
        <p:spPr>
          <a:xfrm>
            <a:off x="1539100" y="3385475"/>
            <a:ext cx="6065800" cy="1713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idx="1" type="subTitle"/>
          </p:nvPr>
        </p:nvSpPr>
        <p:spPr>
          <a:xfrm>
            <a:off x="315750" y="183725"/>
            <a:ext cx="85347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highlight>
                  <a:srgbClr val="FF0000"/>
                </a:highlight>
              </a:rPr>
              <a:t>Back to business!</a:t>
            </a:r>
            <a:r>
              <a:rPr lang="en" sz="1600"/>
              <a:t> Usually, a web site user considering a product might either add the product to the shopping cart, view detailed product pages, scroll further down the main page. The probability for a transition to either of the possible next states depends on the mode (browsing, buying...) the user is currently in. This mode can be identified when considering the recent k states (pages) of a user rather than only the last state. </a:t>
            </a:r>
            <a:r>
              <a:rPr b="1" lang="en" sz="1600"/>
              <a:t>Higher-order</a:t>
            </a:r>
            <a:r>
              <a:rPr lang="en" sz="1600"/>
              <a:t> Markov chains are hence more promising when analyzing clickstream data.</a:t>
            </a:r>
            <a:endParaRPr sz="1600"/>
          </a:p>
        </p:txBody>
      </p:sp>
      <p:pic>
        <p:nvPicPr>
          <p:cNvPr id="97" name="Google Shape;97;p17"/>
          <p:cNvPicPr preferRelativeResize="0"/>
          <p:nvPr/>
        </p:nvPicPr>
        <p:blipFill>
          <a:blip r:embed="rId3">
            <a:alphaModFix/>
          </a:blip>
          <a:stretch>
            <a:fillRect/>
          </a:stretch>
        </p:blipFill>
        <p:spPr>
          <a:xfrm>
            <a:off x="627175" y="1818725"/>
            <a:ext cx="8183075" cy="3324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The Markov property specifies that the probability of a state depends only on the probability of the </a:t>
            </a:r>
            <a:r>
              <a:rPr lang="en" sz="2400">
                <a:solidFill>
                  <a:schemeClr val="dk2"/>
                </a:solidFill>
              </a:rPr>
              <a:t>previous</a:t>
            </a:r>
            <a:r>
              <a:rPr b="0" lang="en" sz="2400">
                <a:solidFill>
                  <a:schemeClr val="dk2"/>
                </a:solidFill>
              </a:rPr>
              <a:t> state. </a:t>
            </a:r>
            <a:endParaRPr b="0" sz="2400">
              <a:solidFill>
                <a:schemeClr val="dk2"/>
              </a:solidFill>
            </a:endParaRPr>
          </a:p>
          <a:p>
            <a:pPr indent="0" lvl="0" marL="0" rtl="0" algn="l">
              <a:spcBef>
                <a:spcPts val="0"/>
              </a:spcBef>
              <a:spcAft>
                <a:spcPts val="0"/>
              </a:spcAft>
              <a:buNone/>
            </a:pPr>
            <a:r>
              <a:t/>
            </a:r>
            <a:endParaRPr b="0" sz="2400">
              <a:solidFill>
                <a:schemeClr val="dk2"/>
              </a:solidFill>
            </a:endParaRPr>
          </a:p>
          <a:p>
            <a:pPr indent="0" lvl="0" marL="0" rtl="0" algn="l">
              <a:spcBef>
                <a:spcPts val="0"/>
              </a:spcBef>
              <a:spcAft>
                <a:spcPts val="0"/>
              </a:spcAft>
              <a:buNone/>
            </a:pPr>
            <a:r>
              <a:rPr b="0" lang="en" sz="2400">
                <a:solidFill>
                  <a:schemeClr val="dk2"/>
                </a:solidFill>
              </a:rPr>
              <a:t>We can build more </a:t>
            </a:r>
            <a:r>
              <a:rPr lang="en" sz="2400">
                <a:solidFill>
                  <a:schemeClr val="dk2"/>
                </a:solidFill>
              </a:rPr>
              <a:t>“memory” </a:t>
            </a:r>
            <a:r>
              <a:rPr b="0" lang="en" sz="2400">
                <a:solidFill>
                  <a:schemeClr val="dk2"/>
                </a:solidFill>
              </a:rPr>
              <a:t>into our states by using a higher order Markov model.</a:t>
            </a:r>
            <a:endParaRPr b="0" sz="2400">
              <a:solidFill>
                <a:schemeClr val="dk2"/>
              </a:solidFill>
            </a:endParaRPr>
          </a:p>
        </p:txBody>
      </p:sp>
      <p:sp>
        <p:nvSpPr>
          <p:cNvPr id="103" name="Google Shape;103;p18"/>
          <p:cNvSpPr txBox="1"/>
          <p:nvPr/>
        </p:nvSpPr>
        <p:spPr>
          <a:xfrm>
            <a:off x="4731625" y="1145225"/>
            <a:ext cx="4369800" cy="13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A</a:t>
            </a:r>
            <a:r>
              <a:rPr lang="en" sz="3600"/>
              <a:t>n </a:t>
            </a:r>
            <a:r>
              <a:rPr b="1" lang="en" sz="3600"/>
              <a:t>nth order</a:t>
            </a:r>
            <a:r>
              <a:rPr lang="en" sz="3600"/>
              <a:t> Markov model:</a:t>
            </a:r>
            <a:endParaRPr sz="3600"/>
          </a:p>
        </p:txBody>
      </p:sp>
      <p:pic>
        <p:nvPicPr>
          <p:cNvPr id="104" name="Google Shape;104;p18"/>
          <p:cNvPicPr preferRelativeResize="0"/>
          <p:nvPr/>
        </p:nvPicPr>
        <p:blipFill>
          <a:blip r:embed="rId3">
            <a:alphaModFix/>
          </a:blip>
          <a:stretch>
            <a:fillRect/>
          </a:stretch>
        </p:blipFill>
        <p:spPr>
          <a:xfrm>
            <a:off x="4549525" y="2463425"/>
            <a:ext cx="4652526" cy="65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552525" y="162725"/>
            <a:ext cx="8127125" cy="4818049"/>
          </a:xfrm>
          <a:prstGeom prst="rect">
            <a:avLst/>
          </a:prstGeom>
          <a:noFill/>
          <a:ln>
            <a:noFill/>
          </a:ln>
        </p:spPr>
      </p:pic>
      <p:sp>
        <p:nvSpPr>
          <p:cNvPr id="110" name="Google Shape;110;p19"/>
          <p:cNvSpPr txBox="1"/>
          <p:nvPr/>
        </p:nvSpPr>
        <p:spPr>
          <a:xfrm>
            <a:off x="3066525" y="5065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aleway"/>
                <a:ea typeface="Raleway"/>
                <a:cs typeface="Raleway"/>
                <a:sym typeface="Raleway"/>
              </a:rPr>
              <a:t>More Formally:</a:t>
            </a:r>
            <a:endParaRPr b="1" sz="3000">
              <a:solidFill>
                <a:schemeClr val="dk1"/>
              </a:solidFill>
              <a:latin typeface="Raleway"/>
              <a:ea typeface="Raleway"/>
              <a:cs typeface="Raleway"/>
              <a:sym typeface="Raleway"/>
            </a:endParaRPr>
          </a:p>
        </p:txBody>
      </p:sp>
      <p:sp>
        <p:nvSpPr>
          <p:cNvPr id="111" name="Google Shape;111;p19"/>
          <p:cNvSpPr txBox="1"/>
          <p:nvPr>
            <p:ph idx="4294967295" type="body"/>
          </p:nvPr>
        </p:nvSpPr>
        <p:spPr>
          <a:xfrm>
            <a:off x="1096488" y="1157538"/>
            <a:ext cx="6951000" cy="1254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500">
                <a:latin typeface="Raleway"/>
                <a:ea typeface="Raleway"/>
                <a:cs typeface="Raleway"/>
                <a:sym typeface="Raleway"/>
              </a:rPr>
              <a:t>Raftery (1985) proposed a model for higher-order Markov chains that can be estimated with one additional parameter for each order k. His model is based on the idea that the distribution of state probabilities </a:t>
            </a:r>
            <a:r>
              <a:rPr b="1" lang="en" sz="1500">
                <a:latin typeface="Raleway"/>
                <a:ea typeface="Raleway"/>
                <a:cs typeface="Raleway"/>
                <a:sym typeface="Raleway"/>
              </a:rPr>
              <a:t>X</a:t>
            </a:r>
            <a:r>
              <a:rPr lang="en" sz="1500">
                <a:latin typeface="Raleway"/>
                <a:ea typeface="Raleway"/>
                <a:cs typeface="Raleway"/>
                <a:sym typeface="Raleway"/>
              </a:rPr>
              <a:t> can be approximated as weighted sum of the last k transition probabilities. </a:t>
            </a:r>
            <a:r>
              <a:rPr b="1" lang="en" sz="1500">
                <a:latin typeface="Raleway"/>
                <a:ea typeface="Raleway"/>
                <a:cs typeface="Raleway"/>
                <a:sym typeface="Raleway"/>
              </a:rPr>
              <a:t>Q</a:t>
            </a:r>
            <a:r>
              <a:rPr lang="en" sz="1500">
                <a:latin typeface="Raleway"/>
                <a:ea typeface="Raleway"/>
                <a:cs typeface="Raleway"/>
                <a:sym typeface="Raleway"/>
              </a:rPr>
              <a:t> is a m × m transition probability matrix and </a:t>
            </a:r>
            <a:r>
              <a:rPr b="1" lang="en" sz="1500">
                <a:latin typeface="Raleway"/>
                <a:ea typeface="Raleway"/>
                <a:cs typeface="Raleway"/>
                <a:sym typeface="Raleway"/>
              </a:rPr>
              <a:t>λ</a:t>
            </a:r>
            <a:r>
              <a:rPr b="1" lang="en" sz="1000">
                <a:latin typeface="Raleway"/>
                <a:ea typeface="Raleway"/>
                <a:cs typeface="Raleway"/>
                <a:sym typeface="Raleway"/>
              </a:rPr>
              <a:t>i</a:t>
            </a:r>
            <a:r>
              <a:rPr lang="en" sz="1500">
                <a:latin typeface="Raleway"/>
                <a:ea typeface="Raleway"/>
                <a:cs typeface="Raleway"/>
                <a:sym typeface="Raleway"/>
              </a:rPr>
              <a:t> denotes the weight for each lag </a:t>
            </a:r>
            <a:r>
              <a:rPr b="1" lang="en" sz="1500">
                <a:latin typeface="Raleway"/>
                <a:ea typeface="Raleway"/>
                <a:cs typeface="Raleway"/>
                <a:sym typeface="Raleway"/>
              </a:rPr>
              <a:t>i</a:t>
            </a:r>
            <a:r>
              <a:rPr lang="en" sz="1500">
                <a:latin typeface="Raleway"/>
                <a:ea typeface="Raleway"/>
                <a:cs typeface="Raleway"/>
                <a:sym typeface="Raleway"/>
              </a:rPr>
              <a:t> in the model. : </a:t>
            </a:r>
            <a:endParaRPr sz="1500">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0" lvl="0" marL="457200" rtl="0" algn="l">
              <a:spcBef>
                <a:spcPts val="1000"/>
              </a:spcBef>
              <a:spcAft>
                <a:spcPts val="1000"/>
              </a:spcAft>
              <a:buNone/>
            </a:pPr>
            <a:r>
              <a:t/>
            </a:r>
            <a:endParaRPr sz="1200">
              <a:latin typeface="Raleway"/>
              <a:ea typeface="Raleway"/>
              <a:cs typeface="Raleway"/>
              <a:sym typeface="Raleway"/>
            </a:endParaRPr>
          </a:p>
        </p:txBody>
      </p:sp>
      <p:pic>
        <p:nvPicPr>
          <p:cNvPr id="112" name="Google Shape;112;p19"/>
          <p:cNvPicPr preferRelativeResize="0"/>
          <p:nvPr/>
        </p:nvPicPr>
        <p:blipFill>
          <a:blip r:embed="rId4">
            <a:alphaModFix/>
          </a:blip>
          <a:stretch>
            <a:fillRect/>
          </a:stretch>
        </p:blipFill>
        <p:spPr>
          <a:xfrm>
            <a:off x="2496775" y="2843000"/>
            <a:ext cx="4238625" cy="186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6"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552525" y="162725"/>
            <a:ext cx="8127125" cy="4818049"/>
          </a:xfrm>
          <a:prstGeom prst="rect">
            <a:avLst/>
          </a:prstGeom>
          <a:noFill/>
          <a:ln>
            <a:noFill/>
          </a:ln>
        </p:spPr>
      </p:pic>
      <p:sp>
        <p:nvSpPr>
          <p:cNvPr id="118" name="Google Shape;118;p20"/>
          <p:cNvSpPr txBox="1"/>
          <p:nvPr/>
        </p:nvSpPr>
        <p:spPr>
          <a:xfrm>
            <a:off x="1627425" y="506575"/>
            <a:ext cx="62586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Raleway"/>
                <a:ea typeface="Raleway"/>
                <a:cs typeface="Raleway"/>
                <a:sym typeface="Raleway"/>
              </a:rPr>
              <a:t>Solve Optimization Problem</a:t>
            </a:r>
            <a:r>
              <a:rPr b="1" lang="en" sz="3000">
                <a:solidFill>
                  <a:schemeClr val="dk1"/>
                </a:solidFill>
                <a:latin typeface="Raleway"/>
                <a:ea typeface="Raleway"/>
                <a:cs typeface="Raleway"/>
                <a:sym typeface="Raleway"/>
              </a:rPr>
              <a:t>:</a:t>
            </a:r>
            <a:endParaRPr b="1" sz="3000">
              <a:solidFill>
                <a:schemeClr val="dk1"/>
              </a:solidFill>
              <a:latin typeface="Raleway"/>
              <a:ea typeface="Raleway"/>
              <a:cs typeface="Raleway"/>
              <a:sym typeface="Raleway"/>
            </a:endParaRPr>
          </a:p>
        </p:txBody>
      </p:sp>
      <p:sp>
        <p:nvSpPr>
          <p:cNvPr id="119" name="Google Shape;119;p20"/>
          <p:cNvSpPr txBox="1"/>
          <p:nvPr>
            <p:ph idx="4294967295" type="body"/>
          </p:nvPr>
        </p:nvSpPr>
        <p:spPr>
          <a:xfrm>
            <a:off x="1096488" y="1157538"/>
            <a:ext cx="6951000" cy="1254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500">
                <a:latin typeface="Raleway"/>
                <a:ea typeface="Raleway"/>
                <a:cs typeface="Raleway"/>
                <a:sym typeface="Raleway"/>
              </a:rPr>
              <a:t>We can estimate Q</a:t>
            </a:r>
            <a:r>
              <a:rPr lang="en" sz="1300">
                <a:latin typeface="Raleway"/>
                <a:ea typeface="Raleway"/>
                <a:cs typeface="Raleway"/>
                <a:sym typeface="Raleway"/>
              </a:rPr>
              <a:t>i</a:t>
            </a:r>
            <a:r>
              <a:rPr lang="en" sz="1500">
                <a:latin typeface="Raleway"/>
                <a:ea typeface="Raleway"/>
                <a:cs typeface="Raleway"/>
                <a:sym typeface="Raleway"/>
              </a:rPr>
              <a:t> by observing the transition probability from n − i to n. State probabilities are estimated from the sequence X</a:t>
            </a:r>
            <a:r>
              <a:rPr lang="en" sz="1100">
                <a:latin typeface="Raleway"/>
                <a:ea typeface="Raleway"/>
                <a:cs typeface="Raleway"/>
                <a:sym typeface="Raleway"/>
              </a:rPr>
              <a:t>(n)</a:t>
            </a:r>
            <a:r>
              <a:rPr lang="en" sz="1500">
                <a:latin typeface="Raleway"/>
                <a:ea typeface="Raleway"/>
                <a:cs typeface="Raleway"/>
                <a:sym typeface="Raleway"/>
              </a:rPr>
              <a:t>. We are able to derive the following optimization problem to estimate the lag parameters λ. The optimization can be solved as either a linear problem or as a quadratic problem :</a:t>
            </a:r>
            <a:endParaRPr sz="1500">
              <a:latin typeface="Raleway"/>
              <a:ea typeface="Raleway"/>
              <a:cs typeface="Raleway"/>
              <a:sym typeface="Raleway"/>
            </a:endParaRPr>
          </a:p>
          <a:p>
            <a:pPr indent="0" lvl="0" marL="457200" rtl="0" algn="l">
              <a:spcBef>
                <a:spcPts val="1000"/>
              </a:spcBef>
              <a:spcAft>
                <a:spcPts val="0"/>
              </a:spcAft>
              <a:buNone/>
            </a:pPr>
            <a:r>
              <a:t/>
            </a:r>
            <a:endParaRPr sz="1200">
              <a:latin typeface="Raleway"/>
              <a:ea typeface="Raleway"/>
              <a:cs typeface="Raleway"/>
              <a:sym typeface="Raleway"/>
            </a:endParaRPr>
          </a:p>
          <a:p>
            <a:pPr indent="0" lvl="0" marL="457200" rtl="0" algn="l">
              <a:spcBef>
                <a:spcPts val="1000"/>
              </a:spcBef>
              <a:spcAft>
                <a:spcPts val="1000"/>
              </a:spcAft>
              <a:buNone/>
            </a:pPr>
            <a:r>
              <a:t/>
            </a:r>
            <a:endParaRPr sz="1200">
              <a:latin typeface="Raleway"/>
              <a:ea typeface="Raleway"/>
              <a:cs typeface="Raleway"/>
              <a:sym typeface="Raleway"/>
            </a:endParaRPr>
          </a:p>
        </p:txBody>
      </p:sp>
      <p:pic>
        <p:nvPicPr>
          <p:cNvPr id="120" name="Google Shape;120;p20"/>
          <p:cNvPicPr preferRelativeResize="0"/>
          <p:nvPr/>
        </p:nvPicPr>
        <p:blipFill>
          <a:blip r:embed="rId4">
            <a:alphaModFix/>
          </a:blip>
          <a:stretch>
            <a:fillRect/>
          </a:stretch>
        </p:blipFill>
        <p:spPr>
          <a:xfrm>
            <a:off x="2867025" y="2642150"/>
            <a:ext cx="3409950" cy="1104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21"/>
          <p:cNvSpPr txBox="1"/>
          <p:nvPr>
            <p:ph idx="1" type="body"/>
          </p:nvPr>
        </p:nvSpPr>
        <p:spPr>
          <a:xfrm>
            <a:off x="5013575"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sz="1800">
                <a:solidFill>
                  <a:srgbClr val="000000"/>
                </a:solidFill>
              </a:rPr>
              <a:t>A </a:t>
            </a:r>
            <a:r>
              <a:rPr b="1" lang="en" sz="1800">
                <a:solidFill>
                  <a:srgbClr val="000000"/>
                </a:solidFill>
              </a:rPr>
              <a:t>clickstream</a:t>
            </a:r>
            <a:r>
              <a:rPr lang="en" sz="1800">
                <a:solidFill>
                  <a:srgbClr val="000000"/>
                </a:solidFill>
              </a:rPr>
              <a:t> is a sequence of click events for exactly one web session. The clickstreams of different sessions typically differ in type and number of click events. Each click event is of type character. The clickstreams for a particular session can then be modeled as a vector, whereas a collection of clickstreams can be modeled as a list in R. The package </a:t>
            </a:r>
            <a:r>
              <a:rPr b="1" lang="en" sz="1800">
                <a:solidFill>
                  <a:srgbClr val="000000"/>
                </a:solidFill>
              </a:rPr>
              <a:t>clickstream</a:t>
            </a:r>
            <a:r>
              <a:rPr lang="en" sz="1800">
                <a:solidFill>
                  <a:srgbClr val="000000"/>
                </a:solidFill>
              </a:rPr>
              <a:t> provides an S3 class for storing lists of vectors of click events.</a:t>
            </a:r>
            <a:endParaRPr sz="1800">
              <a:solidFill>
                <a:srgbClr val="000000"/>
              </a:solidFill>
            </a:endParaRPr>
          </a:p>
        </p:txBody>
      </p:sp>
      <p:pic>
        <p:nvPicPr>
          <p:cNvPr id="126" name="Google Shape;126;p21"/>
          <p:cNvPicPr preferRelativeResize="0"/>
          <p:nvPr/>
        </p:nvPicPr>
        <p:blipFill>
          <a:blip r:embed="rId3">
            <a:alphaModFix/>
          </a:blip>
          <a:stretch>
            <a:fillRect/>
          </a:stretch>
        </p:blipFill>
        <p:spPr>
          <a:xfrm>
            <a:off x="152400" y="152400"/>
            <a:ext cx="4708775" cy="4393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